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28" r:id="rId2"/>
    <p:sldId id="873" r:id="rId3"/>
    <p:sldId id="804" r:id="rId4"/>
    <p:sldId id="901" r:id="rId5"/>
    <p:sldId id="876" r:id="rId6"/>
    <p:sldId id="902" r:id="rId7"/>
    <p:sldId id="877" r:id="rId8"/>
    <p:sldId id="880" r:id="rId9"/>
    <p:sldId id="878" r:id="rId10"/>
    <p:sldId id="3313" r:id="rId11"/>
    <p:sldId id="879" r:id="rId12"/>
    <p:sldId id="3301" r:id="rId13"/>
    <p:sldId id="3311" r:id="rId14"/>
    <p:sldId id="3303" r:id="rId15"/>
    <p:sldId id="3308" r:id="rId16"/>
    <p:sldId id="3322" r:id="rId17"/>
    <p:sldId id="3325" r:id="rId18"/>
    <p:sldId id="900" r:id="rId19"/>
    <p:sldId id="89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l Metzger" initials="JM" lastIdx="1" clrIdx="0">
    <p:extLst>
      <p:ext uri="{19B8F6BF-5375-455C-9EA6-DF929625EA0E}">
        <p15:presenceInfo xmlns:p15="http://schemas.microsoft.com/office/powerpoint/2012/main" userId="Joel Metzger" providerId="None"/>
      </p:ext>
    </p:extLst>
  </p:cmAuthor>
  <p:cmAuthor id="2" name="Reception UWPA" initials="RU" lastIdx="1" clrIdx="1">
    <p:extLst>
      <p:ext uri="{19B8F6BF-5375-455C-9EA6-DF929625EA0E}">
        <p15:presenceInfo xmlns:p15="http://schemas.microsoft.com/office/powerpoint/2012/main" userId="8c8e656053c3435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7" autoAdjust="0"/>
    <p:restoredTop sz="88119" autoAdjust="0"/>
  </p:normalViewPr>
  <p:slideViewPr>
    <p:cSldViewPr snapToGrid="0" snapToObjects="1">
      <p:cViewPr varScale="1">
        <p:scale>
          <a:sx n="100" d="100"/>
          <a:sy n="100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88F91-FD56-4888-AB63-16ECCBDFEAB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97E33-3E30-46DB-99DF-9AF654CF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31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97E33-3E30-46DB-99DF-9AF654CFEA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92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97E33-3E30-46DB-99DF-9AF654CFEA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56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97E33-3E30-46DB-99DF-9AF654CFEA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3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095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1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16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4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233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7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4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64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C7130-0631-3349-BBA7-A916DF749D0F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BE33-F35A-A647-B5EF-8E3810C84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7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C06081-15EC-85F0-80B1-6E2BEDBDDC23}"/>
              </a:ext>
            </a:extLst>
          </p:cNvPr>
          <p:cNvSpPr/>
          <p:nvPr/>
        </p:nvSpPr>
        <p:spPr>
          <a:xfrm>
            <a:off x="0" y="0"/>
            <a:ext cx="12192000" cy="2159540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2004A50-F2C0-4769-ABD5-54312D9EE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6121" y="227366"/>
            <a:ext cx="9845879" cy="1704806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Utica Regular Board Meeting</a:t>
            </a:r>
            <a:br>
              <a:rPr lang="en-US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100" b="1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September 22, 2026</a:t>
            </a:r>
            <a:endParaRPr lang="en-US" b="1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81C086-E63D-470A-94CC-6EB535F3F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92" y="115656"/>
            <a:ext cx="2222741" cy="192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37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E78EF-C37D-6F7B-D7E8-40EE4722E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0E2E11-4D4D-CC05-50E8-064E039C6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Order of Business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664874-41AF-DD39-4941-39EA4A264F2E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US" sz="3200" dirty="0">
                <a:solidFill>
                  <a:srgbClr val="002060"/>
                </a:solidFill>
              </a:rPr>
              <a:t>Call to Order / Pledge of Allegiance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rgbClr val="002060"/>
                </a:solidFill>
              </a:rPr>
              <a:t>Roll Call</a:t>
            </a: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24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39197-D968-B53C-890D-F1FA84451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B07BC6-E2EF-8B6C-F7A2-C874398E309B}"/>
              </a:ext>
            </a:extLst>
          </p:cNvPr>
          <p:cNvSpPr/>
          <p:nvPr/>
        </p:nvSpPr>
        <p:spPr>
          <a:xfrm>
            <a:off x="0" y="0"/>
            <a:ext cx="12192000" cy="1400783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E34C2BE-EE2C-E55D-D2FA-AB883FF02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0944" y="293615"/>
            <a:ext cx="10287822" cy="906012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Item 3 – Approval of 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6572D-5898-E499-B11B-FF05B624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75" y="10905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46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17B8D-6189-29EB-E353-2686091B2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210547-A4E9-DEF9-7982-3FCB51F5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Approval of Agenda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5E28E5-6318-0D51-5379-66945D6758A4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800" dirty="0">
                <a:solidFill>
                  <a:srgbClr val="002060"/>
                </a:solidFill>
              </a:rPr>
              <a:t>Motion to approve agenda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38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39197-D968-B53C-890D-F1FA84451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7B453A-3C43-914D-AAA5-C9DAFB7F293C}"/>
              </a:ext>
            </a:extLst>
          </p:cNvPr>
          <p:cNvSpPr/>
          <p:nvPr/>
        </p:nvSpPr>
        <p:spPr>
          <a:xfrm>
            <a:off x="0" y="0"/>
            <a:ext cx="12192000" cy="1400783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E34C2BE-EE2C-E55D-D2FA-AB883FF02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5821" y="247385"/>
            <a:ext cx="10287822" cy="906012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Item 4 – Public Comment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6572D-5898-E499-B11B-FF05B624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75" y="10905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407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C59BA-C060-2BAB-B0F1-1EF666FE6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CFC535-73E2-8DD4-45B5-70315296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Public Comment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85A7EA2-FB1E-2B83-4108-ABFB93BE1719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4601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2060"/>
                </a:solidFill>
              </a:rPr>
              <a:t>Comments are limited to three minutes per speaker.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100" dirty="0">
              <a:solidFill>
                <a:srgbClr val="00206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2060"/>
                </a:solidFill>
              </a:rPr>
              <a:t>Members of the public may address the Board on any item </a:t>
            </a:r>
            <a:r>
              <a:rPr lang="en-US" sz="3100" b="1" dirty="0">
                <a:solidFill>
                  <a:srgbClr val="002060"/>
                </a:solidFill>
              </a:rPr>
              <a:t>not</a:t>
            </a:r>
            <a:r>
              <a:rPr lang="en-US" sz="3100" dirty="0">
                <a:solidFill>
                  <a:srgbClr val="002060"/>
                </a:solidFill>
              </a:rPr>
              <a:t> listed on the Agenda.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060"/>
                </a:solidFill>
              </a:rPr>
              <a:t>Public comment on agendized items will be heard at the time the item is considered by the Board.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3100" dirty="0">
              <a:solidFill>
                <a:srgbClr val="00206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rgbClr val="002060"/>
                </a:solidFill>
              </a:rPr>
              <a:t>The public is encouraged to work with staff to put future items on a regular meeting agenda for Board consideration.</a:t>
            </a:r>
            <a:endParaRPr lang="en-US" sz="31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497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65BAD-903C-488D-D5C8-F65903986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8830D1-FBF1-FA51-1191-E8727C3A4CD4}"/>
              </a:ext>
            </a:extLst>
          </p:cNvPr>
          <p:cNvSpPr/>
          <p:nvPr/>
        </p:nvSpPr>
        <p:spPr>
          <a:xfrm>
            <a:off x="0" y="0"/>
            <a:ext cx="12192000" cy="1400783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A6BB492-DDFC-F785-65FE-5BAF1805D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5821" y="247385"/>
            <a:ext cx="10287822" cy="906012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Item 5 – Consent Calendar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7453FC-3161-CEAB-A64D-910FE67F9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575" y="10905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1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33764-5988-EF02-C75E-A9A703A8E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6AF840-106E-C9C4-8C21-CC883426B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Consent Calendar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8FD7E20-0416-556A-A2CF-426B4F05E4A8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2060"/>
                </a:solidFill>
              </a:rPr>
              <a:t>Motion to approve the consent calendar</a:t>
            </a:r>
            <a:endParaRPr lang="en-US" sz="2800" dirty="0">
              <a:solidFill>
                <a:srgbClr val="002060"/>
              </a:solidFill>
            </a:endParaRP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36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E33FD3-D5F9-CBCF-1D3D-801866F94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88B7B05-9C5B-C2B6-53D9-133E0EA66E64}"/>
              </a:ext>
            </a:extLst>
          </p:cNvPr>
          <p:cNvSpPr/>
          <p:nvPr/>
        </p:nvSpPr>
        <p:spPr>
          <a:xfrm>
            <a:off x="0" y="0"/>
            <a:ext cx="12192000" cy="2047876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12187A4-600B-ED85-8DC8-AB97D02D2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8474" y="-324116"/>
            <a:ext cx="10287822" cy="2200541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l"/>
            <a:r>
              <a:rPr lang="en-US" b="1" dirty="0"/>
              <a:t>Item 6A – SDRMA Health Benefits MOU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737D85-00C7-A767-D504-8386DBE39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75" y="10905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8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5B46A-617A-8880-E06B-4A2342C69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D76A36-DCD7-551F-AB34-3ECE1E217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SDRMA Health Benefits MOU Revision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C88412-FB99-E317-6086-AB07E5512EB3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2060"/>
                </a:solidFill>
              </a:rPr>
              <a:t>Motion to adopt Resolution 2026-14 Adopting the Revised SDRMA Health Benefits MOU</a:t>
            </a:r>
            <a:endParaRPr lang="en-US" sz="2800" dirty="0">
              <a:solidFill>
                <a:srgbClr val="002060"/>
              </a:solidFill>
            </a:endParaRPr>
          </a:p>
          <a:p>
            <a:pPr lvl="1"/>
            <a:r>
              <a:rPr lang="en-US" sz="28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Roll Call Vote</a:t>
            </a:r>
          </a:p>
        </p:txBody>
      </p:sp>
    </p:spTree>
    <p:extLst>
      <p:ext uri="{BB962C8B-B14F-4D97-AF65-F5344CB8AC3E}">
        <p14:creationId xmlns:p14="http://schemas.microsoft.com/office/powerpoint/2010/main" val="3684750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14867-5298-5D5C-31EA-358B4F847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5A4CDB-A7FD-287E-7E0D-1ADD6310070A}"/>
              </a:ext>
            </a:extLst>
          </p:cNvPr>
          <p:cNvSpPr/>
          <p:nvPr/>
        </p:nvSpPr>
        <p:spPr>
          <a:xfrm>
            <a:off x="0" y="0"/>
            <a:ext cx="12192000" cy="2352675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E135904-519F-6A38-7817-7251F876C5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5697" y="1076060"/>
            <a:ext cx="10146179" cy="98134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l"/>
            <a:r>
              <a:rPr lang="en-US" b="1" dirty="0"/>
              <a:t>Item 6B – Board Member Duties and Responsibilities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53D5C-6574-97E1-3166-2F5AE642F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49" y="7900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34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5CF33-E9F3-6254-CAB2-4A9B4069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CAC7B9-F7A1-9012-5E68-113637EEB4AD}"/>
              </a:ext>
            </a:extLst>
          </p:cNvPr>
          <p:cNvSpPr/>
          <p:nvPr/>
        </p:nvSpPr>
        <p:spPr>
          <a:xfrm>
            <a:off x="0" y="1"/>
            <a:ext cx="12192000" cy="1828799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A1F4543-1310-72D1-FA04-D8085E7485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4178" y="45127"/>
            <a:ext cx="10287822" cy="1646513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Item 7 – Correspondence, GM and Board Reports, Future Items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C2074-9A48-B402-ED71-49EA8AC28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27" y="237121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76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43D31-901A-298A-F09C-66E22656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C6AB061-453E-8CFA-BA36-E47658DCF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7A – Correspondence	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D734E2-EC1A-66B0-657C-7966A05D28F4}"/>
              </a:ext>
            </a:extLst>
          </p:cNvPr>
          <p:cNvSpPr txBox="1">
            <a:spLocks/>
          </p:cNvSpPr>
          <p:nvPr/>
        </p:nvSpPr>
        <p:spPr>
          <a:xfrm>
            <a:off x="1078568" y="1463040"/>
            <a:ext cx="10686712" cy="492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dirty="0">
              <a:solidFill>
                <a:srgbClr val="002060"/>
              </a:solidFill>
            </a:endParaRPr>
          </a:p>
          <a:p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383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CD385-B36E-EFE8-7ED9-2CC7BB143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B7BCE-35E1-4366-7F2F-934CAB3F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7B – General Manager Report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E3FB4B-B2AB-5194-3A45-E838AA14082F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2060"/>
              </a:solidFill>
            </a:endParaRPr>
          </a:p>
          <a:p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314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4F945-3BD1-6CED-0B56-490A0842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D7BEA0-890D-5BF9-6D38-55F811C32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1" y="139700"/>
            <a:ext cx="11841480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7C – Board Member Agency Reports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A586CF5-3F40-E880-A527-8E4CA82DF121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City of Angels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Union Public Utility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At Large Director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449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66549-E39F-D31C-9041-FD2784C9A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BBBDD1-90C0-7248-BE2E-27BC24C50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1" y="139700"/>
            <a:ext cx="11841480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7D – Future Agenda Items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978B45-CF5A-6BBF-FE4C-477E28EE3C68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13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97396-97FC-01D5-C191-9B9699D88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7569EC9-C815-5D91-117C-07DBA652226C}"/>
              </a:ext>
            </a:extLst>
          </p:cNvPr>
          <p:cNvSpPr/>
          <p:nvPr/>
        </p:nvSpPr>
        <p:spPr>
          <a:xfrm>
            <a:off x="0" y="0"/>
            <a:ext cx="12192000" cy="1400783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2F35E8E-3C85-A571-AAF7-E0F3215B3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5821" y="247385"/>
            <a:ext cx="10287822" cy="90601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l"/>
            <a:r>
              <a:rPr lang="en-US" sz="4800" b="1" dirty="0"/>
              <a:t>Item 8 – Upcoming Board Meetings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3CDA5-A6B6-C718-AD05-AC6E90E9A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75" y="10905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78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E5832-8BD9-837D-50B2-57D3F1618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F4A4A3-14E7-3287-F7C3-875008CF4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213" y="139700"/>
            <a:ext cx="11312787" cy="11334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Upcoming Meetings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C57C2C-3692-0B8F-6AEB-16455A6FC7A3}"/>
              </a:ext>
            </a:extLst>
          </p:cNvPr>
          <p:cNvSpPr txBox="1">
            <a:spLocks/>
          </p:cNvSpPr>
          <p:nvPr/>
        </p:nvSpPr>
        <p:spPr>
          <a:xfrm>
            <a:off x="1078568" y="1633492"/>
            <a:ext cx="10034864" cy="3994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2060"/>
                </a:solidFill>
              </a:rPr>
              <a:t>Meeting Date: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Tuesday, October 27, 2026, at 5:30 p.m.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002060"/>
                </a:solidFill>
              </a:rPr>
              <a:t>Tuesday, November 24, 2026, at 5:30 p.m. (consider rescheduling)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u="sng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162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7C155C-A169-5D1B-7B80-B4F18303C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313F9E-3124-7FD5-10CE-5E752A1E94FC}"/>
              </a:ext>
            </a:extLst>
          </p:cNvPr>
          <p:cNvSpPr/>
          <p:nvPr/>
        </p:nvSpPr>
        <p:spPr>
          <a:xfrm>
            <a:off x="0" y="0"/>
            <a:ext cx="12192000" cy="1400783"/>
          </a:xfrm>
          <a:prstGeom prst="rect">
            <a:avLst/>
          </a:prstGeom>
          <a:solidFill>
            <a:schemeClr val="tx2">
              <a:lumMod val="40000"/>
              <a:lumOff val="60000"/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E4C71B6-4AFF-1D76-AB31-ACCFCC8CAB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5821" y="247385"/>
            <a:ext cx="10287822" cy="906012"/>
          </a:xfrm>
          <a:prstGeom prst="rect">
            <a:avLst/>
          </a:prstGeom>
          <a:noFill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Item 11 - Adjournment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51FEB-EA96-19DD-6723-5F079BC9E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75" y="109056"/>
            <a:ext cx="1325324" cy="114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13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17847</TotalTime>
  <Words>247</Words>
  <Application>Microsoft Office PowerPoint</Application>
  <PresentationFormat>Widescreen</PresentationFormat>
  <Paragraphs>51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Utica Regular Board Meeting September 22, 2026</vt:lpstr>
      <vt:lpstr>Order of Business</vt:lpstr>
      <vt:lpstr>Item 3 – Approval of Agenda</vt:lpstr>
      <vt:lpstr>Approval of Agenda</vt:lpstr>
      <vt:lpstr>Item 4 – Public Comment</vt:lpstr>
      <vt:lpstr>Public Comment</vt:lpstr>
      <vt:lpstr>Item 5 – Consent Calendar</vt:lpstr>
      <vt:lpstr>Consent Calendar</vt:lpstr>
      <vt:lpstr>Item 6A – SDRMA Health Benefits MOU</vt:lpstr>
      <vt:lpstr>SDRMA Health Benefits MOU Revision</vt:lpstr>
      <vt:lpstr>Item 6B – Board Member Duties and Responsibilities</vt:lpstr>
      <vt:lpstr>Item 7 – Correspondence, GM and Board Reports, Future Items </vt:lpstr>
      <vt:lpstr>7A – Correspondence </vt:lpstr>
      <vt:lpstr>7B – General Manager Report</vt:lpstr>
      <vt:lpstr>7C – Board Member Agency Reports</vt:lpstr>
      <vt:lpstr>7D – Future Agenda Items</vt:lpstr>
      <vt:lpstr>Item 8 – Upcoming Board Meetings</vt:lpstr>
      <vt:lpstr>Upcoming Meetings</vt:lpstr>
      <vt:lpstr>Item 11 - Adjournment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assistant</cp:lastModifiedBy>
  <cp:revision>443</cp:revision>
  <dcterms:created xsi:type="dcterms:W3CDTF">2017-01-07T00:01:04Z</dcterms:created>
  <dcterms:modified xsi:type="dcterms:W3CDTF">2026-09-21T19:23:02Z</dcterms:modified>
</cp:coreProperties>
</file>